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753" r:id="rId2"/>
    <p:sldId id="754" r:id="rId3"/>
    <p:sldId id="759" r:id="rId4"/>
    <p:sldId id="760" r:id="rId5"/>
    <p:sldId id="762" r:id="rId6"/>
    <p:sldId id="764" r:id="rId7"/>
    <p:sldId id="770" r:id="rId8"/>
    <p:sldId id="771" r:id="rId9"/>
    <p:sldId id="766" r:id="rId10"/>
    <p:sldId id="772" r:id="rId11"/>
    <p:sldId id="773" r:id="rId12"/>
    <p:sldId id="774" r:id="rId13"/>
    <p:sldId id="776" r:id="rId14"/>
    <p:sldId id="777" r:id="rId15"/>
    <p:sldId id="779" r:id="rId16"/>
    <p:sldId id="780" r:id="rId17"/>
    <p:sldId id="781" r:id="rId18"/>
    <p:sldId id="782" r:id="rId19"/>
    <p:sldId id="783" r:id="rId20"/>
    <p:sldId id="785" r:id="rId21"/>
    <p:sldId id="786" r:id="rId22"/>
    <p:sldId id="787" r:id="rId23"/>
    <p:sldId id="788" r:id="rId24"/>
    <p:sldId id="790" r:id="rId25"/>
    <p:sldId id="791" r:id="rId26"/>
    <p:sldId id="792" r:id="rId27"/>
    <p:sldId id="793" r:id="rId28"/>
    <p:sldId id="778" r:id="rId29"/>
    <p:sldId id="750" r:id="rId30"/>
    <p:sldId id="752" r:id="rId31"/>
    <p:sldId id="75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38629-69F0-4256-9604-97990D624AB7}" v="18" dt="2019-04-13T13:14:16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2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0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Cermak" userId="61293d962b77ac78" providerId="LiveId" clId="{33D38629-69F0-4256-9604-97990D624AB7}"/>
    <pc:docChg chg="undo custSel delSld modSld sldOrd">
      <pc:chgData name="Dan Cermak" userId="61293d962b77ac78" providerId="LiveId" clId="{33D38629-69F0-4256-9604-97990D624AB7}" dt="2019-04-15T14:29:23.499" v="614" actId="20577"/>
      <pc:docMkLst>
        <pc:docMk/>
      </pc:docMkLst>
      <pc:sldChg chg="modSp">
        <pc:chgData name="Dan Cermak" userId="61293d962b77ac78" providerId="LiveId" clId="{33D38629-69F0-4256-9604-97990D624AB7}" dt="2019-04-15T14:29:23.499" v="614" actId="20577"/>
        <pc:sldMkLst>
          <pc:docMk/>
          <pc:sldMk cId="487375681" sldId="750"/>
        </pc:sldMkLst>
        <pc:spChg chg="mod">
          <ac:chgData name="Dan Cermak" userId="61293d962b77ac78" providerId="LiveId" clId="{33D38629-69F0-4256-9604-97990D624AB7}" dt="2019-04-13T13:13:52.307" v="424" actId="20577"/>
          <ac:spMkLst>
            <pc:docMk/>
            <pc:sldMk cId="487375681" sldId="750"/>
            <ac:spMk id="6" creationId="{00000000-0000-0000-0000-000000000000}"/>
          </ac:spMkLst>
        </pc:spChg>
        <pc:spChg chg="mod">
          <ac:chgData name="Dan Cermak" userId="61293d962b77ac78" providerId="LiveId" clId="{33D38629-69F0-4256-9604-97990D624AB7}" dt="2019-04-15T14:29:23.499" v="614" actId="20577"/>
          <ac:spMkLst>
            <pc:docMk/>
            <pc:sldMk cId="487375681" sldId="750"/>
            <ac:spMk id="11" creationId="{00000000-0000-0000-0000-000000000000}"/>
          </ac:spMkLst>
        </pc:spChg>
      </pc:sldChg>
      <pc:sldChg chg="modSp">
        <pc:chgData name="Dan Cermak" userId="61293d962b77ac78" providerId="LiveId" clId="{33D38629-69F0-4256-9604-97990D624AB7}" dt="2019-04-13T13:17:36.071" v="550" actId="20577"/>
        <pc:sldMkLst>
          <pc:docMk/>
          <pc:sldMk cId="2322236512" sldId="752"/>
        </pc:sldMkLst>
        <pc:spChg chg="mod">
          <ac:chgData name="Dan Cermak" userId="61293d962b77ac78" providerId="LiveId" clId="{33D38629-69F0-4256-9604-97990D624AB7}" dt="2019-04-13T13:14:16.608" v="425"/>
          <ac:spMkLst>
            <pc:docMk/>
            <pc:sldMk cId="2322236512" sldId="752"/>
            <ac:spMk id="6" creationId="{00000000-0000-0000-0000-000000000000}"/>
          </ac:spMkLst>
        </pc:spChg>
        <pc:spChg chg="mod">
          <ac:chgData name="Dan Cermak" userId="61293d962b77ac78" providerId="LiveId" clId="{33D38629-69F0-4256-9604-97990D624AB7}" dt="2019-04-13T13:17:36.071" v="550" actId="20577"/>
          <ac:spMkLst>
            <pc:docMk/>
            <pc:sldMk cId="2322236512" sldId="752"/>
            <ac:spMk id="11" creationId="{00000000-0000-0000-0000-000000000000}"/>
          </ac:spMkLst>
        </pc:spChg>
      </pc:sldChg>
      <pc:sldChg chg="modSp">
        <pc:chgData name="Dan Cermak" userId="61293d962b77ac78" providerId="LiveId" clId="{33D38629-69F0-4256-9604-97990D624AB7}" dt="2019-04-13T12:54:46.628" v="322" actId="255"/>
        <pc:sldMkLst>
          <pc:docMk/>
          <pc:sldMk cId="1443302587" sldId="754"/>
        </pc:sldMkLst>
        <pc:spChg chg="mod">
          <ac:chgData name="Dan Cermak" userId="61293d962b77ac78" providerId="LiveId" clId="{33D38629-69F0-4256-9604-97990D624AB7}" dt="2019-04-13T12:54:46.628" v="322" actId="255"/>
          <ac:spMkLst>
            <pc:docMk/>
            <pc:sldMk cId="1443302587" sldId="754"/>
            <ac:spMk id="3" creationId="{8FF97F57-A904-438D-AD8C-EED15153ADB2}"/>
          </ac:spMkLst>
        </pc:spChg>
        <pc:picChg chg="mod">
          <ac:chgData name="Dan Cermak" userId="61293d962b77ac78" providerId="LiveId" clId="{33D38629-69F0-4256-9604-97990D624AB7}" dt="2019-04-13T12:52:53.653" v="312" actId="1076"/>
          <ac:picMkLst>
            <pc:docMk/>
            <pc:sldMk cId="1443302587" sldId="754"/>
            <ac:picMk id="4" creationId="{9B5D6F71-B639-4119-B6AA-0E894A121E95}"/>
          </ac:picMkLst>
        </pc:picChg>
      </pc:sldChg>
      <pc:sldChg chg="modSp del">
        <pc:chgData name="Dan Cermak" userId="61293d962b77ac78" providerId="LiveId" clId="{33D38629-69F0-4256-9604-97990D624AB7}" dt="2019-04-15T14:15:26.269" v="551" actId="2696"/>
        <pc:sldMkLst>
          <pc:docMk/>
          <pc:sldMk cId="4266523238" sldId="758"/>
        </pc:sldMkLst>
        <pc:spChg chg="mod">
          <ac:chgData name="Dan Cermak" userId="61293d962b77ac78" providerId="LiveId" clId="{33D38629-69F0-4256-9604-97990D624AB7}" dt="2019-04-13T12:46:56.699" v="285" actId="6549"/>
          <ac:spMkLst>
            <pc:docMk/>
            <pc:sldMk cId="4266523238" sldId="758"/>
            <ac:spMk id="3" creationId="{8FF97F57-A904-438D-AD8C-EED15153ADB2}"/>
          </ac:spMkLst>
        </pc:spChg>
      </pc:sldChg>
      <pc:sldChg chg="addSp modSp">
        <pc:chgData name="Dan Cermak" userId="61293d962b77ac78" providerId="LiveId" clId="{33D38629-69F0-4256-9604-97990D624AB7}" dt="2019-04-13T12:56:22.528" v="325" actId="20577"/>
        <pc:sldMkLst>
          <pc:docMk/>
          <pc:sldMk cId="2072639222" sldId="759"/>
        </pc:sldMkLst>
        <pc:spChg chg="add mod">
          <ac:chgData name="Dan Cermak" userId="61293d962b77ac78" providerId="LiveId" clId="{33D38629-69F0-4256-9604-97990D624AB7}" dt="2019-04-10T15:29:24.238" v="156" actId="404"/>
          <ac:spMkLst>
            <pc:docMk/>
            <pc:sldMk cId="2072639222" sldId="759"/>
            <ac:spMk id="2" creationId="{260DE367-1C08-47A5-A237-C6C478BA581F}"/>
          </ac:spMkLst>
        </pc:spChg>
        <pc:spChg chg="mod">
          <ac:chgData name="Dan Cermak" userId="61293d962b77ac78" providerId="LiveId" clId="{33D38629-69F0-4256-9604-97990D624AB7}" dt="2019-04-13T12:56:22.528" v="325" actId="20577"/>
          <ac:spMkLst>
            <pc:docMk/>
            <pc:sldMk cId="2072639222" sldId="759"/>
            <ac:spMk id="3" creationId="{8FF97F57-A904-438D-AD8C-EED15153ADB2}"/>
          </ac:spMkLst>
        </pc:spChg>
        <pc:picChg chg="mod">
          <ac:chgData name="Dan Cermak" userId="61293d962b77ac78" providerId="LiveId" clId="{33D38629-69F0-4256-9604-97990D624AB7}" dt="2019-04-10T15:28:59.794" v="149" actId="1076"/>
          <ac:picMkLst>
            <pc:docMk/>
            <pc:sldMk cId="2072639222" sldId="759"/>
            <ac:picMk id="4" creationId="{EBBB4197-DC4F-474C-8946-7260F59CB2C6}"/>
          </ac:picMkLst>
        </pc:picChg>
      </pc:sldChg>
      <pc:sldChg chg="modSp">
        <pc:chgData name="Dan Cermak" userId="61293d962b77ac78" providerId="LiveId" clId="{33D38629-69F0-4256-9604-97990D624AB7}" dt="2019-04-15T14:19:24.662" v="613" actId="20577"/>
        <pc:sldMkLst>
          <pc:docMk/>
          <pc:sldMk cId="644421718" sldId="760"/>
        </pc:sldMkLst>
        <pc:spChg chg="mod">
          <ac:chgData name="Dan Cermak" userId="61293d962b77ac78" providerId="LiveId" clId="{33D38629-69F0-4256-9604-97990D624AB7}" dt="2019-04-15T14:19:24.662" v="613" actId="20577"/>
          <ac:spMkLst>
            <pc:docMk/>
            <pc:sldMk cId="644421718" sldId="760"/>
            <ac:spMk id="3" creationId="{8FF97F57-A904-438D-AD8C-EED15153ADB2}"/>
          </ac:spMkLst>
        </pc:spChg>
        <pc:spChg chg="mod">
          <ac:chgData name="Dan Cermak" userId="61293d962b77ac78" providerId="LiveId" clId="{33D38629-69F0-4256-9604-97990D624AB7}" dt="2019-04-13T12:48:32.807" v="288" actId="20577"/>
          <ac:spMkLst>
            <pc:docMk/>
            <pc:sldMk cId="644421718" sldId="760"/>
            <ac:spMk id="7" creationId="{B4BA7D12-DDE5-44C2-B715-679138A499E8}"/>
          </ac:spMkLst>
        </pc:spChg>
        <pc:picChg chg="mod">
          <ac:chgData name="Dan Cermak" userId="61293d962b77ac78" providerId="LiveId" clId="{33D38629-69F0-4256-9604-97990D624AB7}" dt="2019-04-10T15:31:50.014" v="208" actId="1036"/>
          <ac:picMkLst>
            <pc:docMk/>
            <pc:sldMk cId="644421718" sldId="760"/>
            <ac:picMk id="4" creationId="{53F322B3-EEE6-41C2-9F79-6D830F464DE0}"/>
          </ac:picMkLst>
        </pc:picChg>
      </pc:sldChg>
      <pc:sldChg chg="modSp">
        <pc:chgData name="Dan Cermak" userId="61293d962b77ac78" providerId="LiveId" clId="{33D38629-69F0-4256-9604-97990D624AB7}" dt="2019-04-13T12:50:40.847" v="308" actId="255"/>
        <pc:sldMkLst>
          <pc:docMk/>
          <pc:sldMk cId="2366150968" sldId="764"/>
        </pc:sldMkLst>
        <pc:spChg chg="mod">
          <ac:chgData name="Dan Cermak" userId="61293d962b77ac78" providerId="LiveId" clId="{33D38629-69F0-4256-9604-97990D624AB7}" dt="2019-04-13T12:50:40.847" v="308" actId="255"/>
          <ac:spMkLst>
            <pc:docMk/>
            <pc:sldMk cId="2366150968" sldId="764"/>
            <ac:spMk id="3" creationId="{8FF97F57-A904-438D-AD8C-EED15153ADB2}"/>
          </ac:spMkLst>
        </pc:spChg>
      </pc:sldChg>
      <pc:sldChg chg="addSp delSp modSp">
        <pc:chgData name="Dan Cermak" userId="61293d962b77ac78" providerId="LiveId" clId="{33D38629-69F0-4256-9604-97990D624AB7}" dt="2019-04-10T15:07:37.558" v="28" actId="14100"/>
        <pc:sldMkLst>
          <pc:docMk/>
          <pc:sldMk cId="2405220121" sldId="766"/>
        </pc:sldMkLst>
        <pc:spChg chg="add del mod">
          <ac:chgData name="Dan Cermak" userId="61293d962b77ac78" providerId="LiveId" clId="{33D38629-69F0-4256-9604-97990D624AB7}" dt="2019-04-10T15:06:46.248" v="19" actId="931"/>
          <ac:spMkLst>
            <pc:docMk/>
            <pc:sldMk cId="2405220121" sldId="766"/>
            <ac:spMk id="4" creationId="{E6C1F332-5D38-488F-83D0-DFA0FAF8C5DA}"/>
          </ac:spMkLst>
        </pc:spChg>
        <pc:picChg chg="del mod modCrop">
          <ac:chgData name="Dan Cermak" userId="61293d962b77ac78" providerId="LiveId" clId="{33D38629-69F0-4256-9604-97990D624AB7}" dt="2019-04-10T15:06:18.122" v="18" actId="478"/>
          <ac:picMkLst>
            <pc:docMk/>
            <pc:sldMk cId="2405220121" sldId="766"/>
            <ac:picMk id="5" creationId="{2C63FDEE-5D58-4D7E-AFCB-2DB43B01EE31}"/>
          </ac:picMkLst>
        </pc:picChg>
        <pc:picChg chg="add mod modCrop">
          <ac:chgData name="Dan Cermak" userId="61293d962b77ac78" providerId="LiveId" clId="{33D38629-69F0-4256-9604-97990D624AB7}" dt="2019-04-10T15:07:37.558" v="28" actId="14100"/>
          <ac:picMkLst>
            <pc:docMk/>
            <pc:sldMk cId="2405220121" sldId="766"/>
            <ac:picMk id="7" creationId="{7318BECE-D574-4576-A55C-73B2776ADE35}"/>
          </ac:picMkLst>
        </pc:picChg>
      </pc:sldChg>
      <pc:sldChg chg="modSp">
        <pc:chgData name="Dan Cermak" userId="61293d962b77ac78" providerId="LiveId" clId="{33D38629-69F0-4256-9604-97990D624AB7}" dt="2019-04-13T13:02:22.491" v="363" actId="1076"/>
        <pc:sldMkLst>
          <pc:docMk/>
          <pc:sldMk cId="3017352868" sldId="772"/>
        </pc:sldMkLst>
        <pc:spChg chg="mod">
          <ac:chgData name="Dan Cermak" userId="61293d962b77ac78" providerId="LiveId" clId="{33D38629-69F0-4256-9604-97990D624AB7}" dt="2019-04-13T13:02:22.491" v="363" actId="1076"/>
          <ac:spMkLst>
            <pc:docMk/>
            <pc:sldMk cId="3017352868" sldId="772"/>
            <ac:spMk id="22" creationId="{019F74A5-F500-4E84-AB84-63C3828EF00A}"/>
          </ac:spMkLst>
        </pc:spChg>
        <pc:grpChg chg="mod">
          <ac:chgData name="Dan Cermak" userId="61293d962b77ac78" providerId="LiveId" clId="{33D38629-69F0-4256-9604-97990D624AB7}" dt="2019-04-10T15:02:20.605" v="13" actId="1076"/>
          <ac:grpSpMkLst>
            <pc:docMk/>
            <pc:sldMk cId="3017352868" sldId="772"/>
            <ac:grpSpMk id="23" creationId="{E7D154E6-EBCE-4E50-9114-50D483ECBAC3}"/>
          </ac:grpSpMkLst>
        </pc:grpChg>
        <pc:picChg chg="mod ord">
          <ac:chgData name="Dan Cermak" userId="61293d962b77ac78" providerId="LiveId" clId="{33D38629-69F0-4256-9604-97990D624AB7}" dt="2019-04-10T15:02:05.177" v="12" actId="1076"/>
          <ac:picMkLst>
            <pc:docMk/>
            <pc:sldMk cId="3017352868" sldId="772"/>
            <ac:picMk id="21" creationId="{B287CAAE-78BD-4F2A-AAFD-F0D3D8B6FAA3}"/>
          </ac:picMkLst>
        </pc:picChg>
        <pc:picChg chg="ord">
          <ac:chgData name="Dan Cermak" userId="61293d962b77ac78" providerId="LiveId" clId="{33D38629-69F0-4256-9604-97990D624AB7}" dt="2019-04-10T15:01:35.026" v="7" actId="167"/>
          <ac:picMkLst>
            <pc:docMk/>
            <pc:sldMk cId="3017352868" sldId="772"/>
            <ac:picMk id="27" creationId="{A48FDD37-508D-45DC-A519-F7B4535F0E75}"/>
          </ac:picMkLst>
        </pc:picChg>
      </pc:sldChg>
      <pc:sldChg chg="modSp">
        <pc:chgData name="Dan Cermak" userId="61293d962b77ac78" providerId="LiveId" clId="{33D38629-69F0-4256-9604-97990D624AB7}" dt="2019-04-10T15:02:28.392" v="14" actId="167"/>
        <pc:sldMkLst>
          <pc:docMk/>
          <pc:sldMk cId="462339940" sldId="773"/>
        </pc:sldMkLst>
        <pc:picChg chg="ord">
          <ac:chgData name="Dan Cermak" userId="61293d962b77ac78" providerId="LiveId" clId="{33D38629-69F0-4256-9604-97990D624AB7}" dt="2019-04-10T15:02:28.392" v="14" actId="167"/>
          <ac:picMkLst>
            <pc:docMk/>
            <pc:sldMk cId="462339940" sldId="773"/>
            <ac:picMk id="17" creationId="{9BA2C937-8EB8-454A-A31C-91602EAEE44A}"/>
          </ac:picMkLst>
        </pc:picChg>
      </pc:sldChg>
      <pc:sldChg chg="modSp">
        <pc:chgData name="Dan Cermak" userId="61293d962b77ac78" providerId="LiveId" clId="{33D38629-69F0-4256-9604-97990D624AB7}" dt="2019-04-13T13:04:00.908" v="367" actId="404"/>
        <pc:sldMkLst>
          <pc:docMk/>
          <pc:sldMk cId="1869329631" sldId="774"/>
        </pc:sldMkLst>
        <pc:spChg chg="mod">
          <ac:chgData name="Dan Cermak" userId="61293d962b77ac78" providerId="LiveId" clId="{33D38629-69F0-4256-9604-97990D624AB7}" dt="2019-04-13T13:04:00.908" v="367" actId="404"/>
          <ac:spMkLst>
            <pc:docMk/>
            <pc:sldMk cId="1869329631" sldId="774"/>
            <ac:spMk id="3" creationId="{8FF97F57-A904-438D-AD8C-EED15153ADB2}"/>
          </ac:spMkLst>
        </pc:spChg>
      </pc:sldChg>
      <pc:sldChg chg="delSp modSp delAnim">
        <pc:chgData name="Dan Cermak" userId="61293d962b77ac78" providerId="LiveId" clId="{33D38629-69F0-4256-9604-97990D624AB7}" dt="2019-04-13T13:05:06.517" v="369"/>
        <pc:sldMkLst>
          <pc:docMk/>
          <pc:sldMk cId="3722814591" sldId="776"/>
        </pc:sldMkLst>
        <pc:spChg chg="del mod">
          <ac:chgData name="Dan Cermak" userId="61293d962b77ac78" providerId="LiveId" clId="{33D38629-69F0-4256-9604-97990D624AB7}" dt="2019-04-13T13:05:06.517" v="369"/>
          <ac:spMkLst>
            <pc:docMk/>
            <pc:sldMk cId="3722814591" sldId="776"/>
            <ac:spMk id="8" creationId="{6BAD062F-A58A-41F5-BF10-3921E2843D79}"/>
          </ac:spMkLst>
        </pc:spChg>
        <pc:picChg chg="del mod">
          <ac:chgData name="Dan Cermak" userId="61293d962b77ac78" providerId="LiveId" clId="{33D38629-69F0-4256-9604-97990D624AB7}" dt="2019-04-10T14:58:12.777" v="4" actId="478"/>
          <ac:picMkLst>
            <pc:docMk/>
            <pc:sldMk cId="3722814591" sldId="776"/>
            <ac:picMk id="9" creationId="{79C345BF-CB98-4118-81D8-A2DF2ABFF86A}"/>
          </ac:picMkLst>
        </pc:picChg>
        <pc:picChg chg="mod">
          <ac:chgData name="Dan Cermak" userId="61293d962b77ac78" providerId="LiveId" clId="{33D38629-69F0-4256-9604-97990D624AB7}" dt="2019-04-10T14:58:21.221" v="5" actId="1076"/>
          <ac:picMkLst>
            <pc:docMk/>
            <pc:sldMk cId="3722814591" sldId="776"/>
            <ac:picMk id="13" creationId="{82FAB154-BEB0-458E-8DF9-1122583ECD52}"/>
          </ac:picMkLst>
        </pc:picChg>
      </pc:sldChg>
      <pc:sldChg chg="modSp">
        <pc:chgData name="Dan Cermak" userId="61293d962b77ac78" providerId="LiveId" clId="{33D38629-69F0-4256-9604-97990D624AB7}" dt="2019-04-10T15:09:14.586" v="29" actId="167"/>
        <pc:sldMkLst>
          <pc:docMk/>
          <pc:sldMk cId="4265468906" sldId="777"/>
        </pc:sldMkLst>
        <pc:grpChg chg="ord">
          <ac:chgData name="Dan Cermak" userId="61293d962b77ac78" providerId="LiveId" clId="{33D38629-69F0-4256-9604-97990D624AB7}" dt="2019-04-10T15:09:14.586" v="29" actId="167"/>
          <ac:grpSpMkLst>
            <pc:docMk/>
            <pc:sldMk cId="4265468906" sldId="777"/>
            <ac:grpSpMk id="8" creationId="{60FC3EDC-B617-491A-9CB0-575098D1087C}"/>
          </ac:grpSpMkLst>
        </pc:grpChg>
      </pc:sldChg>
      <pc:sldChg chg="modSp">
        <pc:chgData name="Dan Cermak" userId="61293d962b77ac78" providerId="LiveId" clId="{33D38629-69F0-4256-9604-97990D624AB7}" dt="2019-04-10T15:24:45.662" v="119" actId="6549"/>
        <pc:sldMkLst>
          <pc:docMk/>
          <pc:sldMk cId="483189671" sldId="778"/>
        </pc:sldMkLst>
        <pc:spChg chg="mod">
          <ac:chgData name="Dan Cermak" userId="61293d962b77ac78" providerId="LiveId" clId="{33D38629-69F0-4256-9604-97990D624AB7}" dt="2019-04-10T15:24:45.662" v="119" actId="6549"/>
          <ac:spMkLst>
            <pc:docMk/>
            <pc:sldMk cId="483189671" sldId="778"/>
            <ac:spMk id="3" creationId="{8FF97F57-A904-438D-AD8C-EED15153ADB2}"/>
          </ac:spMkLst>
        </pc:spChg>
      </pc:sldChg>
      <pc:sldChg chg="modSp">
        <pc:chgData name="Dan Cermak" userId="61293d962b77ac78" providerId="LiveId" clId="{33D38629-69F0-4256-9604-97990D624AB7}" dt="2019-04-13T13:07:37.451" v="371" actId="114"/>
        <pc:sldMkLst>
          <pc:docMk/>
          <pc:sldMk cId="2792095392" sldId="781"/>
        </pc:sldMkLst>
        <pc:spChg chg="mod">
          <ac:chgData name="Dan Cermak" userId="61293d962b77ac78" providerId="LiveId" clId="{33D38629-69F0-4256-9604-97990D624AB7}" dt="2019-04-13T13:07:37.451" v="371" actId="114"/>
          <ac:spMkLst>
            <pc:docMk/>
            <pc:sldMk cId="2792095392" sldId="781"/>
            <ac:spMk id="3" creationId="{8FF97F57-A904-438D-AD8C-EED15153ADB2}"/>
          </ac:spMkLst>
        </pc:spChg>
        <pc:spChg chg="mod">
          <ac:chgData name="Dan Cermak" userId="61293d962b77ac78" providerId="LiveId" clId="{33D38629-69F0-4256-9604-97990D624AB7}" dt="2019-04-13T13:07:30.792" v="370" actId="114"/>
          <ac:spMkLst>
            <pc:docMk/>
            <pc:sldMk cId="2792095392" sldId="781"/>
            <ac:spMk id="5" creationId="{3897ACEB-D622-4D90-B6EB-1447BB6A6CCE}"/>
          </ac:spMkLst>
        </pc:spChg>
      </pc:sldChg>
      <pc:sldChg chg="modSp">
        <pc:chgData name="Dan Cermak" userId="61293d962b77ac78" providerId="LiveId" clId="{33D38629-69F0-4256-9604-97990D624AB7}" dt="2019-04-13T13:09:41.903" v="373" actId="20577"/>
        <pc:sldMkLst>
          <pc:docMk/>
          <pc:sldMk cId="1517853565" sldId="782"/>
        </pc:sldMkLst>
        <pc:spChg chg="mod">
          <ac:chgData name="Dan Cermak" userId="61293d962b77ac78" providerId="LiveId" clId="{33D38629-69F0-4256-9604-97990D624AB7}" dt="2019-04-13T13:09:41.903" v="373" actId="20577"/>
          <ac:spMkLst>
            <pc:docMk/>
            <pc:sldMk cId="1517853565" sldId="782"/>
            <ac:spMk id="3" creationId="{8FF97F57-A904-438D-AD8C-EED15153ADB2}"/>
          </ac:spMkLst>
        </pc:spChg>
      </pc:sldChg>
      <pc:sldChg chg="delSp modSp">
        <pc:chgData name="Dan Cermak" userId="61293d962b77ac78" providerId="LiveId" clId="{33D38629-69F0-4256-9604-97990D624AB7}" dt="2019-04-10T15:22:29.632" v="113" actId="27636"/>
        <pc:sldMkLst>
          <pc:docMk/>
          <pc:sldMk cId="2979635429" sldId="790"/>
        </pc:sldMkLst>
        <pc:spChg chg="mod">
          <ac:chgData name="Dan Cermak" userId="61293d962b77ac78" providerId="LiveId" clId="{33D38629-69F0-4256-9604-97990D624AB7}" dt="2019-04-10T15:22:29.632" v="113" actId="27636"/>
          <ac:spMkLst>
            <pc:docMk/>
            <pc:sldMk cId="2979635429" sldId="790"/>
            <ac:spMk id="7" creationId="{B4BA7D12-DDE5-44C2-B715-679138A499E8}"/>
          </ac:spMkLst>
        </pc:spChg>
        <pc:spChg chg="mod">
          <ac:chgData name="Dan Cermak" userId="61293d962b77ac78" providerId="LiveId" clId="{33D38629-69F0-4256-9604-97990D624AB7}" dt="2019-04-10T15:22:14.960" v="110" actId="20577"/>
          <ac:spMkLst>
            <pc:docMk/>
            <pc:sldMk cId="2979635429" sldId="790"/>
            <ac:spMk id="12" creationId="{D8516A58-F222-41A0-B0D8-E956CC24C731}"/>
          </ac:spMkLst>
        </pc:spChg>
        <pc:picChg chg="del">
          <ac:chgData name="Dan Cermak" userId="61293d962b77ac78" providerId="LiveId" clId="{33D38629-69F0-4256-9604-97990D624AB7}" dt="2019-04-10T15:22:09.578" v="109" actId="478"/>
          <ac:picMkLst>
            <pc:docMk/>
            <pc:sldMk cId="2979635429" sldId="790"/>
            <ac:picMk id="4" creationId="{C0001662-DAED-498C-A7FB-BD82AC31452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87930-B0F8-4E2C-A12C-2CE725D6C6FC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6F69E0-20F2-4728-AB6D-716E10AE9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30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154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6510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459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452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50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193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960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031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676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309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044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087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987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442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300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798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432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735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679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968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024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223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245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580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947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237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758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03C5A-84C4-4174-8126-8DE6933E0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11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9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4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8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33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7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70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7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5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92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6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6F0C-1B62-4A4B-B205-559A1FC9701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16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D6F0C-1B62-4A4B-B205-559A1FC9701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0A973-04F0-4413-B53D-C445ADDD5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50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hyperlink" Target="https://www.youtube.com/watch?v=IUY2yI5F16U" TargetMode="Externa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restthewoods.com/blog/the_vr_interface_of_dino_frontier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fycat.com/bruisedglisteningblackbear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startup-grind/4-things-i-learned-designing-user-interfaces-for-vr-cc08cac9e7e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restthewoods.com/blog/the_vr_interface_of_dino_frontier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xr.design/tags/ui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31&amp;v=9fgkpM6211w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r.design/tags/ui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Back+to+dinosaur+Island+VR+demo&amp;rlz=1C1CHBF_enUS802US802&amp;source=lnms&amp;tbm=isch&amp;sa=X&amp;ved=0ahUKEwjS4_Kr5q_gAhVL7YMKHd9RBLoQ_AUIECgD&amp;biw=973&amp;bih=935#imgrc=btjTyrFfrWCgL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time_continue=42&amp;v=CyP3LZNa_IA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manssky.com/2019/03/no-mans-sky-beyond-vr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ploadvr.com/boneworks-feels-like-the-first-next-generation-vr-gam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ZX_WVhL3e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hyperlink" Target="https://www.youtube.com/watch?v=LritONRSiX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498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" y="1097280"/>
            <a:ext cx="1219200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Reality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4/15/2019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088829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370320"/>
            <a:ext cx="12192000" cy="0"/>
          </a:xfrm>
          <a:prstGeom prst="line">
            <a:avLst/>
          </a:prstGeom>
          <a:ln w="25400" cap="rnd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216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doll, toy&#10;&#10;Description automatically generated">
            <a:extLst>
              <a:ext uri="{FF2B5EF4-FFF2-40B4-BE49-F238E27FC236}">
                <a16:creationId xmlns:a16="http://schemas.microsoft.com/office/drawing/2014/main" id="{A48FDD37-508D-45DC-A519-F7B4535F0E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7" r="13654"/>
          <a:stretch/>
        </p:blipFill>
        <p:spPr>
          <a:xfrm>
            <a:off x="6232622" y="1285427"/>
            <a:ext cx="5895975" cy="4495800"/>
          </a:xfrm>
          <a:prstGeom prst="rect">
            <a:avLst/>
          </a:prstGeom>
        </p:spPr>
      </p:pic>
      <p:pic>
        <p:nvPicPr>
          <p:cNvPr id="25" name="Picture 24" descr="A person wearing a costume&#10;&#10;Description automatically generated">
            <a:extLst>
              <a:ext uri="{FF2B5EF4-FFF2-40B4-BE49-F238E27FC236}">
                <a16:creationId xmlns:a16="http://schemas.microsoft.com/office/drawing/2014/main" id="{A972BC0C-9880-46D4-B330-CC14A1D746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/>
          <a:stretch/>
        </p:blipFill>
        <p:spPr>
          <a:xfrm>
            <a:off x="6232622" y="1285427"/>
            <a:ext cx="5843631" cy="451158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Design: General Concerns – Presence &amp; Narrative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6161985" cy="4515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Mainstream media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(movies, TV, books, most video games)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 the “Fourth Wall”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Makes the user the observer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 places the user in the experience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1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Person and the narrative doesn’t address the user as if present, it can be disturbing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make the user the observer but there is a loss of presence in that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 movie makers have an issue with certain kinds of films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Henry (a short about a lonely hedgehog)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https://www.youtube.com/watch?v=IUY2yI5F16U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1:50 &amp; 7:00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D154E6-EBCE-4E50-9114-50D483ECBAC3}"/>
              </a:ext>
            </a:extLst>
          </p:cNvPr>
          <p:cNvGrpSpPr/>
          <p:nvPr/>
        </p:nvGrpSpPr>
        <p:grpSpPr>
          <a:xfrm>
            <a:off x="6229005" y="1285427"/>
            <a:ext cx="5895975" cy="4495800"/>
            <a:chOff x="6043656" y="3956174"/>
            <a:chExt cx="5895975" cy="4495800"/>
          </a:xfrm>
        </p:grpSpPr>
        <p:pic>
          <p:nvPicPr>
            <p:cNvPr id="21" name="Picture 20" descr="A screenshot of a cell phone screen with text&#10;&#10;Description automatically generated">
              <a:extLst>
                <a:ext uri="{FF2B5EF4-FFF2-40B4-BE49-F238E27FC236}">
                  <a16:creationId xmlns:a16="http://schemas.microsoft.com/office/drawing/2014/main" id="{B287CAAE-78BD-4F2A-AAFD-F0D3D8B6F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3656" y="3956174"/>
              <a:ext cx="5895975" cy="44958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9F74A5-F500-4E84-AB84-63C3828EF00A}"/>
                </a:ext>
              </a:extLst>
            </p:cNvPr>
            <p:cNvSpPr txBox="1"/>
            <p:nvPr/>
          </p:nvSpPr>
          <p:spPr>
            <a:xfrm>
              <a:off x="6092383" y="8166589"/>
              <a:ext cx="1801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© D. Dolan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735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indoor, table, wall, building&#10;&#10;Description automatically generated">
            <a:extLst>
              <a:ext uri="{FF2B5EF4-FFF2-40B4-BE49-F238E27FC236}">
                <a16:creationId xmlns:a16="http://schemas.microsoft.com/office/drawing/2014/main" id="{9BA2C937-8EB8-454A-A31C-91602EAEE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" y="2117416"/>
            <a:ext cx="5898991" cy="331818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Design: General Concerns – Presence &amp; Narrative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1024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 Games use 3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person (Ghost with Impact) often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Moss and Astro Bot are very successful 3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person games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A picture containing table, sitting, indoor&#10;&#10;Description automatically generated">
            <a:extLst>
              <a:ext uri="{FF2B5EF4-FFF2-40B4-BE49-F238E27FC236}">
                <a16:creationId xmlns:a16="http://schemas.microsoft.com/office/drawing/2014/main" id="{74BAD25E-5B1D-4F8A-9C73-6A7246B0C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7417"/>
            <a:ext cx="5898990" cy="33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39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4923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aspect of User Experience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experiences you will want the user to have but what comes first?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does the user want to do vs what do you want him to do?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 you get the two elements to match?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Choice!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Don’t have one hierarchy of choices, give the user the freedom to choose their own path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sure the know what the choices are (get their attention)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Simplicity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(it’s the old adage of KISS, Keep It Stupid Simple) –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yeah I know it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ain’t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right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 their intent and make it happen quickly and simply, don’t make the user work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Design: User Intent</a:t>
            </a:r>
          </a:p>
        </p:txBody>
      </p:sp>
    </p:spTree>
    <p:extLst>
      <p:ext uri="{BB962C8B-B14F-4D97-AF65-F5344CB8AC3E}">
        <p14:creationId xmlns:p14="http://schemas.microsoft.com/office/powerpoint/2010/main" val="1869329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rick sidewalk&#10;&#10;Description automatically generated">
            <a:extLst>
              <a:ext uri="{FF2B5EF4-FFF2-40B4-BE49-F238E27FC236}">
                <a16:creationId xmlns:a16="http://schemas.microsoft.com/office/drawing/2014/main" id="{82FAB154-BEB0-458E-8DF9-1122583EC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890" y="1384578"/>
            <a:ext cx="4205870" cy="40888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64C446-1C39-41F0-B585-265D979AD27C}"/>
              </a:ext>
            </a:extLst>
          </p:cNvPr>
          <p:cNvSpPr txBox="1"/>
          <p:nvPr/>
        </p:nvSpPr>
        <p:spPr>
          <a:xfrm>
            <a:off x="9671028" y="6645688"/>
            <a:ext cx="2281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https://accessibility.colostate.edu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578BA4-F029-47C8-A760-9404885DE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User Intent: Getting their Attention, so they can choose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2E239-DC44-483F-B25F-71A457C5D678}"/>
              </a:ext>
            </a:extLst>
          </p:cNvPr>
          <p:cNvSpPr txBox="1"/>
          <p:nvPr/>
        </p:nvSpPr>
        <p:spPr>
          <a:xfrm>
            <a:off x="1" y="1117600"/>
            <a:ext cx="7747000" cy="363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Think about things that draw your attention in the real world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Pause, consider your user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Funnels, borders, elements that constrict flow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Things that standout against the background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Something out of place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0FC3EDC-B617-491A-9CB0-575098D1087C}"/>
              </a:ext>
            </a:extLst>
          </p:cNvPr>
          <p:cNvGrpSpPr/>
          <p:nvPr/>
        </p:nvGrpSpPr>
        <p:grpSpPr>
          <a:xfrm>
            <a:off x="3594004" y="1262972"/>
            <a:ext cx="7954727" cy="4477428"/>
            <a:chOff x="3594004" y="1262972"/>
            <a:chExt cx="7954727" cy="4477428"/>
          </a:xfrm>
        </p:grpSpPr>
        <p:pic>
          <p:nvPicPr>
            <p:cNvPr id="5" name="Picture 4" descr="A picture containing indoor, wall, floor, table&#10;&#10;Description automatically generated">
              <a:extLst>
                <a:ext uri="{FF2B5EF4-FFF2-40B4-BE49-F238E27FC236}">
                  <a16:creationId xmlns:a16="http://schemas.microsoft.com/office/drawing/2014/main" id="{4597D823-273C-4B82-8059-4D4EA7260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4004" y="1262972"/>
              <a:ext cx="7954727" cy="447742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117443-9468-41C7-8427-C23FFD0AC428}"/>
                </a:ext>
              </a:extLst>
            </p:cNvPr>
            <p:cNvSpPr txBox="1"/>
            <p:nvPr/>
          </p:nvSpPr>
          <p:spPr>
            <a:xfrm>
              <a:off x="10144885" y="5323562"/>
              <a:ext cx="1403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Oculus Story Studio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D8FB0FF-61AC-4755-9F99-64A5B93FB190}"/>
              </a:ext>
            </a:extLst>
          </p:cNvPr>
          <p:cNvGrpSpPr/>
          <p:nvPr/>
        </p:nvGrpSpPr>
        <p:grpSpPr>
          <a:xfrm>
            <a:off x="3594004" y="1515533"/>
            <a:ext cx="7954727" cy="4284133"/>
            <a:chOff x="3189866" y="1998261"/>
            <a:chExt cx="8763004" cy="416242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65C0DEA-3BC1-48C2-8EFF-9DF5E63E7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866" y="1998261"/>
              <a:ext cx="8763004" cy="408940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364C446-1C39-41F0-B585-265D979AD27C}"/>
                </a:ext>
              </a:extLst>
            </p:cNvPr>
            <p:cNvSpPr txBox="1"/>
            <p:nvPr/>
          </p:nvSpPr>
          <p:spPr>
            <a:xfrm>
              <a:off x="9671027" y="5883688"/>
              <a:ext cx="22818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https://accessibility.colostate.edu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40578BA4-F029-47C8-A760-9404885DE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User Intent: Getting their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2E239-DC44-483F-B25F-71A457C5D678}"/>
              </a:ext>
            </a:extLst>
          </p:cNvPr>
          <p:cNvSpPr txBox="1"/>
          <p:nvPr/>
        </p:nvSpPr>
        <p:spPr>
          <a:xfrm>
            <a:off x="1" y="1117600"/>
            <a:ext cx="7747000" cy="1655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Contrast is very powerful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Color is key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Lighting changes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46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road, ground, building, outdoor&#10;&#10;Description automatically generated">
            <a:extLst>
              <a:ext uri="{FF2B5EF4-FFF2-40B4-BE49-F238E27FC236}">
                <a16:creationId xmlns:a16="http://schemas.microsoft.com/office/drawing/2014/main" id="{8F524B4A-45FC-4F3A-87B1-9EBAFE635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825" y="1771033"/>
            <a:ext cx="5686884" cy="2916228"/>
          </a:xfrm>
          <a:prstGeom prst="rect">
            <a:avLst/>
          </a:prstGeom>
        </p:spPr>
      </p:pic>
      <p:pic>
        <p:nvPicPr>
          <p:cNvPr id="13" name="Picture 12" descr="A picture containing indoor, electronics&#10;&#10;Description automatically generated">
            <a:extLst>
              <a:ext uri="{FF2B5EF4-FFF2-40B4-BE49-F238E27FC236}">
                <a16:creationId xmlns:a16="http://schemas.microsoft.com/office/drawing/2014/main" id="{8EEDCB40-753B-477E-BAC3-6E42695CB0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6"/>
          <a:stretch/>
        </p:blipFill>
        <p:spPr>
          <a:xfrm>
            <a:off x="6232082" y="1771033"/>
            <a:ext cx="5712277" cy="38081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8" y="1170104"/>
            <a:ext cx="5980252" cy="4800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Touching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Within reach (Local zone)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 are naturally mapped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also use a local pointer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Occlusion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Pretty much your standard 2D menu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Ray Cast (Mid/long range pointing)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Accurate method to choose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Variants include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Cone casting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Snap to (for teleportation)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Interactions: Selection methodologies</a:t>
            </a:r>
          </a:p>
        </p:txBody>
      </p:sp>
      <p:pic>
        <p:nvPicPr>
          <p:cNvPr id="5" name="Picture 4" descr="A picture containing person, indoor, table, wall&#10;&#10;Description automatically generated">
            <a:extLst>
              <a:ext uri="{FF2B5EF4-FFF2-40B4-BE49-F238E27FC236}">
                <a16:creationId xmlns:a16="http://schemas.microsoft.com/office/drawing/2014/main" id="{E9CA73E1-A494-4070-B034-622A9CA85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29" y="1740312"/>
            <a:ext cx="5712277" cy="3808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1CC817-4410-43C2-8308-F6349D83DDEA}"/>
              </a:ext>
            </a:extLst>
          </p:cNvPr>
          <p:cNvSpPr txBox="1"/>
          <p:nvPr/>
        </p:nvSpPr>
        <p:spPr>
          <a:xfrm>
            <a:off x="6222129" y="5179165"/>
            <a:ext cx="5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KFC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70788E-16AB-4B64-A9A0-1DA9BEAC029C}"/>
              </a:ext>
            </a:extLst>
          </p:cNvPr>
          <p:cNvGrpSpPr/>
          <p:nvPr/>
        </p:nvGrpSpPr>
        <p:grpSpPr>
          <a:xfrm>
            <a:off x="6222128" y="1740311"/>
            <a:ext cx="5722231" cy="2946949"/>
            <a:chOff x="6222128" y="1740311"/>
            <a:chExt cx="5722231" cy="294694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2733708-FC04-4CAB-86A1-F82FF2E1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2128" y="1740311"/>
              <a:ext cx="5722231" cy="294694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9AAC8B-77A0-4863-850E-172F2DC3CD0A}"/>
                </a:ext>
              </a:extLst>
            </p:cNvPr>
            <p:cNvSpPr txBox="1"/>
            <p:nvPr/>
          </p:nvSpPr>
          <p:spPr>
            <a:xfrm>
              <a:off x="6303432" y="4317929"/>
              <a:ext cx="17501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Oculus developer forums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EA36107-EE26-4E30-9C24-1BDBA0FCCE5D}"/>
              </a:ext>
            </a:extLst>
          </p:cNvPr>
          <p:cNvSpPr txBox="1"/>
          <p:nvPr/>
        </p:nvSpPr>
        <p:spPr>
          <a:xfrm>
            <a:off x="6222128" y="5248697"/>
            <a:ext cx="23439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2017 Elsevier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2677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7376186" cy="192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Extentsion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Selection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Technique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Non-linear mapping between physical and virtual hand position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Local and distant regions (linear &lt; D, non-linear &gt; D)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Interactions: Selection methodologies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CC817-4410-43C2-8308-F6349D83DDEA}"/>
              </a:ext>
            </a:extLst>
          </p:cNvPr>
          <p:cNvSpPr txBox="1"/>
          <p:nvPr/>
        </p:nvSpPr>
        <p:spPr>
          <a:xfrm>
            <a:off x="6222129" y="5179165"/>
            <a:ext cx="5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KFC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A36107-EE26-4E30-9C24-1BDBA0FCCE5D}"/>
              </a:ext>
            </a:extLst>
          </p:cNvPr>
          <p:cNvSpPr txBox="1"/>
          <p:nvPr/>
        </p:nvSpPr>
        <p:spPr>
          <a:xfrm>
            <a:off x="6222128" y="5248697"/>
            <a:ext cx="23439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2017 Elsevier Ltd. All rights reserved.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4C2EFE-1118-4ABF-A90F-06ED0B779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909" y="1138886"/>
            <a:ext cx="3470089" cy="2559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90D116-399D-457F-BBB7-E950E99DF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441" y="3803887"/>
            <a:ext cx="4215441" cy="24927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0CCC5CC-7A98-4F6A-A3A3-D760DAACB121}"/>
              </a:ext>
            </a:extLst>
          </p:cNvPr>
          <p:cNvSpPr/>
          <p:nvPr/>
        </p:nvSpPr>
        <p:spPr>
          <a:xfrm>
            <a:off x="0" y="5363831"/>
            <a:ext cx="73761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Poupyrev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, I.,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Billinghurst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, M.,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Weghorst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, S., &amp; Ichikawa, T. (1996). The Go-Go Interaction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Technique: Non-linear Mapping for Direct Manipulation in VR.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-ItalicMT"/>
                <a:ea typeface="+mn-ea"/>
                <a:cs typeface="+mn-cs"/>
              </a:rPr>
              <a:t>Proceedings of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-ItalicMT"/>
                <a:ea typeface="+mn-ea"/>
                <a:cs typeface="+mn-cs"/>
              </a:rPr>
              <a:t>ACM Symposium on User Interface Software and Technology,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79-80.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070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490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Interactive elements should be scaled to the expected interaction</a:t>
            </a: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(e.g. full hand or finger/pointer size). </a:t>
            </a:r>
            <a:endParaRPr kumimoji="0" lang="en-US" sz="40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finger/pointer targets should be no smaller than 20 mm in real-world size.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ensures the user can accurately hit the target without accidentally triggering targets next to it.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Keep in mind that human hands naturally move in arcs, rather than straight lines.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 the number of gestures that users are required to learn.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interactions should have a distinct initiation and completion state.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Ensure that users can interact with objects occluded by their hands.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97ACEB-D622-4D90-B6EB-1447BB6A6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Interaction: Considerations 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000" i="1" dirty="0">
                <a:solidFill>
                  <a:schemeClr val="bg1"/>
                </a:solidFill>
                <a:latin typeface="+mn-lt"/>
              </a:rPr>
              <a:t>Leapmotion.com: design best practices</a:t>
            </a:r>
            <a:endParaRPr lang="en-US" sz="3200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2095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4580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Feedback methods for selection available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Graphical Change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 Change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Feedback method for selection made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 Change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Graphical Change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97ACEB-D622-4D90-B6EB-1447BB6A6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Interactions: Selection Feedback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F5DA96-181E-4F94-852A-AE30C95658A6}"/>
              </a:ext>
            </a:extLst>
          </p:cNvPr>
          <p:cNvGrpSpPr/>
          <p:nvPr/>
        </p:nvGrpSpPr>
        <p:grpSpPr>
          <a:xfrm>
            <a:off x="6222128" y="1740311"/>
            <a:ext cx="5722231" cy="2946949"/>
            <a:chOff x="6222128" y="1740311"/>
            <a:chExt cx="5722231" cy="29469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A614DB-23D9-4BDB-8579-E36A94F11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2128" y="1740311"/>
              <a:ext cx="5722231" cy="29469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00496A-9A81-48B4-BF90-878768A7D5C1}"/>
                </a:ext>
              </a:extLst>
            </p:cNvPr>
            <p:cNvSpPr txBox="1"/>
            <p:nvPr/>
          </p:nvSpPr>
          <p:spPr>
            <a:xfrm>
              <a:off x="6303432" y="4317929"/>
              <a:ext cx="17501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Oculus developer forums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7853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8" y="1226916"/>
            <a:ext cx="5178551" cy="339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Attachment, position, rotation, etc.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https://www.forrestthewoods.com/blog/the_vr_interface_of_dino_frontier/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97ACEB-D622-4D90-B6EB-1447BB6A6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Object Interactions: Manipulation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2755B-2A86-4C62-8D9F-0F740B8B9347}"/>
              </a:ext>
            </a:extLst>
          </p:cNvPr>
          <p:cNvSpPr txBox="1"/>
          <p:nvPr/>
        </p:nvSpPr>
        <p:spPr>
          <a:xfrm>
            <a:off x="5640080" y="297372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B84044-3FC5-41F2-ABEB-7E53682CFCDC}"/>
              </a:ext>
            </a:extLst>
          </p:cNvPr>
          <p:cNvGrpSpPr/>
          <p:nvPr/>
        </p:nvGrpSpPr>
        <p:grpSpPr>
          <a:xfrm>
            <a:off x="5355768" y="1532003"/>
            <a:ext cx="6771074" cy="4163326"/>
            <a:chOff x="5355768" y="1532003"/>
            <a:chExt cx="6771074" cy="41633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332602-58E2-493D-B5C9-3BA7D03B0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768" y="1532003"/>
              <a:ext cx="6771074" cy="409908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6EED5B-E6DB-47C6-8DD1-05A95AA426D9}"/>
                </a:ext>
              </a:extLst>
            </p:cNvPr>
            <p:cNvSpPr txBox="1"/>
            <p:nvPr/>
          </p:nvSpPr>
          <p:spPr>
            <a:xfrm>
              <a:off x="5355768" y="5325997"/>
              <a:ext cx="1352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Vrscout.com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2169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102624"/>
            <a:ext cx="7608162" cy="4622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Cognitive load &amp; Kinematic Load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Cognitive load refers to the amount of mental processing needed to use your product.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Kinematic Load refers to the amount of physical activity needed to use your product.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Dealing with Cognitive Load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Give users time to adapt to the new environment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Give users control over their navigation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(Driver vs Pass)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Give the user clear directions/goals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Avoid Depth Confusion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Use Rest Frames if possible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Dealing with Kinematic Load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 arm, elbow and hand movement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the simplest method and support high end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Reminders: General Concerns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B5D6F71-B639-4119-B6AA-0E894A121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53" y="1548869"/>
            <a:ext cx="4151355" cy="37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02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8" y="1226916"/>
            <a:ext cx="6344258" cy="513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presence as an issue related to informing the player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Textual interfaces are an intrusion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will never completely go away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 it only where it’s really needed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Resolution is a major constraint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Leads to aliasing with hard edges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Anti-aliasing helps but impacts performance</a:t>
            </a: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Avoid hard edges and thin lines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Resolution is impacted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Larger is better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 showing text on white and translucent backgrounds.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Current HMDs are about 13 PPD (pixels per degree)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should be ~1.5° degrees tall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 roughly 20px tall on most current displays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should be &gt;1.3 meters from the user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Specifics: UI: Text in VR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1800" i="1" dirty="0">
                <a:solidFill>
                  <a:prstClr val="white"/>
                </a:solidFill>
                <a:latin typeface="Calibri" panose="020F0502020204030204"/>
              </a:rPr>
              <a:t>Patrick </a:t>
            </a:r>
            <a:r>
              <a:rPr lang="en-US" sz="1800" i="1" dirty="0" err="1">
                <a:solidFill>
                  <a:prstClr val="white"/>
                </a:solidFill>
                <a:latin typeface="Calibri" panose="020F0502020204030204"/>
              </a:rPr>
              <a:t>O'Luanaigh</a:t>
            </a:r>
            <a:r>
              <a:rPr lang="en-US" sz="1800" i="1" dirty="0">
                <a:solidFill>
                  <a:prstClr val="white"/>
                </a:solidFill>
                <a:latin typeface="Calibri" panose="020F0502020204030204"/>
              </a:rPr>
              <a:t> (</a:t>
            </a:r>
            <a:r>
              <a:rPr lang="en-US" sz="1800" i="1" dirty="0" err="1">
                <a:solidFill>
                  <a:prstClr val="white"/>
                </a:solidFill>
                <a:latin typeface="Calibri" panose="020F0502020204030204"/>
              </a:rPr>
              <a:t>nDreams</a:t>
            </a:r>
            <a:r>
              <a:rPr lang="en-US" sz="1800" i="1" dirty="0">
                <a:solidFill>
                  <a:prstClr val="white"/>
                </a:solidFill>
                <a:latin typeface="Calibri" panose="020F0502020204030204"/>
              </a:rPr>
              <a:t>), Mike Alger, (Google)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9B47C5-DA2B-42DD-A4A4-8C27D89412D0}"/>
              </a:ext>
            </a:extLst>
          </p:cNvPr>
          <p:cNvGrpSpPr/>
          <p:nvPr/>
        </p:nvGrpSpPr>
        <p:grpSpPr>
          <a:xfrm>
            <a:off x="6400794" y="1146837"/>
            <a:ext cx="5553682" cy="2903045"/>
            <a:chOff x="6012674" y="1146837"/>
            <a:chExt cx="5553682" cy="2903045"/>
          </a:xfrm>
        </p:grpSpPr>
        <p:pic>
          <p:nvPicPr>
            <p:cNvPr id="4" name="Picture 3" descr="A picture containing person&#10;&#10;Description automatically generated">
              <a:extLst>
                <a:ext uri="{FF2B5EF4-FFF2-40B4-BE49-F238E27FC236}">
                  <a16:creationId xmlns:a16="http://schemas.microsoft.com/office/drawing/2014/main" id="{1D6FC5ED-3156-4FCF-9014-68C6D581B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674" y="1146837"/>
              <a:ext cx="5553682" cy="28462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F1D787-F119-47F7-8D7F-7542646260B6}"/>
                </a:ext>
              </a:extLst>
            </p:cNvPr>
            <p:cNvSpPr txBox="1"/>
            <p:nvPr/>
          </p:nvSpPr>
          <p:spPr>
            <a:xfrm>
              <a:off x="10788604" y="3680550"/>
              <a:ext cx="673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Alger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FF43F94-1824-4EA0-828A-2BEA0544FC4C}"/>
              </a:ext>
            </a:extLst>
          </p:cNvPr>
          <p:cNvGrpSpPr/>
          <p:nvPr/>
        </p:nvGrpSpPr>
        <p:grpSpPr>
          <a:xfrm>
            <a:off x="6400795" y="4106664"/>
            <a:ext cx="5553681" cy="2694780"/>
            <a:chOff x="6012675" y="4106664"/>
            <a:chExt cx="5553681" cy="2694780"/>
          </a:xfrm>
        </p:grpSpPr>
        <p:pic>
          <p:nvPicPr>
            <p:cNvPr id="6" name="Picture 5" descr="A close up of a person&#10;&#10;Description automatically generated">
              <a:extLst>
                <a:ext uri="{FF2B5EF4-FFF2-40B4-BE49-F238E27FC236}">
                  <a16:creationId xmlns:a16="http://schemas.microsoft.com/office/drawing/2014/main" id="{C0A3D1C0-CE96-4601-9A6A-3BAA1BDCC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675" y="4106664"/>
              <a:ext cx="5553681" cy="26379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3137D-71C0-49F3-93A5-138ED5240B96}"/>
                </a:ext>
              </a:extLst>
            </p:cNvPr>
            <p:cNvSpPr txBox="1"/>
            <p:nvPr/>
          </p:nvSpPr>
          <p:spPr>
            <a:xfrm>
              <a:off x="10855887" y="6432112"/>
              <a:ext cx="673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2258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781392" cy="3831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Minimal is best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Diegetic methods work best for VR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presence as an issue related to informing the player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Textual interfaces are an intrusion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will never completely go away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 it only where it’s really needed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you need interface in the Content Area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 the Peripheral Zone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Better would be an on-arm or on controller interface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Gaze interface is interested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Specifics: UI, where does it belong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Patrick </a:t>
            </a:r>
            <a:r>
              <a:rPr lang="en-US" sz="2200" i="1" dirty="0" err="1">
                <a:solidFill>
                  <a:prstClr val="white"/>
                </a:solidFill>
                <a:latin typeface="Calibri" panose="020F0502020204030204"/>
              </a:rPr>
              <a:t>O'Luanaigh</a:t>
            </a: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 (</a:t>
            </a:r>
            <a:r>
              <a:rPr lang="en-US" sz="2200" i="1" dirty="0" err="1">
                <a:solidFill>
                  <a:prstClr val="white"/>
                </a:solidFill>
                <a:latin typeface="Calibri" panose="020F0502020204030204"/>
              </a:rPr>
              <a:t>nDreams</a:t>
            </a: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)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8078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781392" cy="3370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Minimal is best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Diegetic methods work best for VR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you need interface in the Content Area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 the Peripheral Zone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Better would be an on-arm or on controller interface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Gaze based interface is interested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Specifics: UI, where does it belong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Patrick </a:t>
            </a:r>
            <a:r>
              <a:rPr lang="en-US" sz="2200" i="1" dirty="0" err="1">
                <a:solidFill>
                  <a:prstClr val="white"/>
                </a:solidFill>
                <a:latin typeface="Calibri" panose="020F0502020204030204"/>
              </a:rPr>
              <a:t>O'Luanaigh</a:t>
            </a: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 (</a:t>
            </a:r>
            <a:r>
              <a:rPr lang="en-US" sz="2200" i="1" dirty="0" err="1">
                <a:solidFill>
                  <a:prstClr val="white"/>
                </a:solidFill>
                <a:latin typeface="Calibri" panose="020F0502020204030204"/>
              </a:rPr>
              <a:t>nDreams</a:t>
            </a: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)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9281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D085FC-AFEB-4464-8774-8DEA9904A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51" y="1328368"/>
            <a:ext cx="9144131" cy="45705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Specifics: UI, examples: UI in the content zone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3200" dirty="0">
                <a:solidFill>
                  <a:schemeClr val="bg1"/>
                </a:solidFill>
                <a:latin typeface="+mn-lt"/>
              </a:rPr>
              <a:t>(</a:t>
            </a:r>
            <a:r>
              <a:rPr lang="en-US" sz="2200" i="1" dirty="0">
                <a:solidFill>
                  <a:prstClr val="white"/>
                </a:solidFill>
                <a:latin typeface="Calibri" panose="020F0502020204030204"/>
              </a:rPr>
              <a:t>Mike Alger)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4CCC3E-B923-4E70-8C3D-0EE1A9D49F73}"/>
              </a:ext>
            </a:extLst>
          </p:cNvPr>
          <p:cNvGrpSpPr/>
          <p:nvPr/>
        </p:nvGrpSpPr>
        <p:grpSpPr>
          <a:xfrm>
            <a:off x="4882952" y="2651160"/>
            <a:ext cx="3517087" cy="1559859"/>
            <a:chOff x="4833257" y="2760489"/>
            <a:chExt cx="3517087" cy="155985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8E39FF5-88EB-4F67-BE60-D4F5D98BE34E}"/>
                </a:ext>
              </a:extLst>
            </p:cNvPr>
            <p:cNvSpPr/>
            <p:nvPr/>
          </p:nvSpPr>
          <p:spPr>
            <a:xfrm>
              <a:off x="4833257" y="2760489"/>
              <a:ext cx="560935" cy="1559859"/>
            </a:xfrm>
            <a:prstGeom prst="ellipse">
              <a:avLst/>
            </a:prstGeom>
            <a:solidFill>
              <a:schemeClr val="accent6">
                <a:alpha val="61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FA1C223-51C7-4B1C-80EF-F2EB3D26710E}"/>
                </a:ext>
              </a:extLst>
            </p:cNvPr>
            <p:cNvSpPr/>
            <p:nvPr/>
          </p:nvSpPr>
          <p:spPr>
            <a:xfrm>
              <a:off x="7789409" y="2760489"/>
              <a:ext cx="560935" cy="1559859"/>
            </a:xfrm>
            <a:prstGeom prst="ellipse">
              <a:avLst/>
            </a:prstGeom>
            <a:solidFill>
              <a:schemeClr val="accent6">
                <a:alpha val="61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8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Specifics: </a:t>
            </a:r>
            <a:r>
              <a:rPr lang="en-US" sz="3200" dirty="0">
                <a:solidFill>
                  <a:schemeClr val="bg1"/>
                </a:solidFill>
              </a:rPr>
              <a:t>Interesting UI examples and widgets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516A58-F222-41A0-B0D8-E956CC24C731}"/>
              </a:ext>
            </a:extLst>
          </p:cNvPr>
          <p:cNvSpPr txBox="1"/>
          <p:nvPr/>
        </p:nvSpPr>
        <p:spPr>
          <a:xfrm>
            <a:off x="0" y="1138029"/>
            <a:ext cx="10678436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Cosmic Trip: Menu Location</a:t>
            </a:r>
          </a:p>
          <a:p>
            <a:pPr lvl="0">
              <a:defRPr/>
            </a:pPr>
            <a:r>
              <a:rPr lang="en-US" sz="2000" dirty="0">
                <a:hlinkClick r:id="rId3"/>
              </a:rPr>
              <a:t>https://gfycat.com/bruisedglisteningblackbear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Disney VR Interface</a:t>
            </a:r>
          </a:p>
          <a:p>
            <a:pPr lvl="0">
              <a:defRPr/>
            </a:pPr>
            <a:r>
              <a:rPr lang="en-US" sz="2000" dirty="0">
                <a:hlinkClick r:id="rId4"/>
              </a:rPr>
              <a:t>https://medium.com/startup-grind/4-things-i-learned-designing-user-interfaces-for-vr-cc08cac9e7ec</a:t>
            </a:r>
            <a:endParaRPr lang="en-US" sz="2000" dirty="0"/>
          </a:p>
          <a:p>
            <a:pPr lvl="0"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can track the head position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Ray cast and provide feedback as to cursor position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Remember user gaze often returns to the center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Move follow on menu choices off center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Feedback, for everything (hover, choose, chosen)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Cursor flash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 change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Menu item color change (selected)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635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Specifics: UI Examples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45E0F-0953-49F8-ACFA-18A7AFA76E03}"/>
              </a:ext>
            </a:extLst>
          </p:cNvPr>
          <p:cNvSpPr/>
          <p:nvPr/>
        </p:nvSpPr>
        <p:spPr>
          <a:xfrm>
            <a:off x="1725" y="1138687"/>
            <a:ext cx="1133510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 in the periphery of the content zone (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 Frontier)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https://www.forrestthewoods.com/blog/the_vr_interface_of_dino_frontier/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Collection of interesting VR UI and UX elements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http://www.xr.design/tags/ui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63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73584" cy="6202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Movement Methods: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Generally movement shouldn’t be at the speed humans normally walk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Faster or slower is better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acceleration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Don’t turn 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Teleportation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Avoid changing orientation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Avoid acceleration while teleporting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frames of reference to anchor the destination (appropriate scale changes to objects)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Tunneling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Masking/removing the peripheral elements can help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https://www.youtube.com/watch?time_continue=31&amp;v=9fgkpM6211w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</a:t>
            </a:r>
          </a:p>
        </p:txBody>
      </p:sp>
    </p:spTree>
    <p:extLst>
      <p:ext uri="{BB962C8B-B14F-4D97-AF65-F5344CB8AC3E}">
        <p14:creationId xmlns:p14="http://schemas.microsoft.com/office/powerpoint/2010/main" val="2069933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0EB9B51-16B2-4E98-88D3-D49287636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Specifics: Teleportation movement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43798-DEBA-4ABC-A4A9-5FCBF3A84CD3}"/>
              </a:ext>
            </a:extLst>
          </p:cNvPr>
          <p:cNvSpPr txBox="1"/>
          <p:nvPr/>
        </p:nvSpPr>
        <p:spPr>
          <a:xfrm>
            <a:off x="181876" y="1255694"/>
            <a:ext cx="11334388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Collection of movement methods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Blindered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Teleportation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Gaze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Directed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Restricted Directed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Turning methods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Drag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Snap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http://www.xr.design/tags/ui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728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5338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 is hard but is key to a successful VR experience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auditory systems are very sensitive and update faster than the visual systems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 from outside the experience will disconnect the user from your experience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 done right will draw the user in, affirming the experience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can set mood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Supply the implication of content presence without the content (bird sounds)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Needs to provide the key details of the world and be localized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Techniques for successful VR audio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 matching content in the near, mid-range and far range zones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Ducking (lowing non-important audio)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Listening Angle (things outside your FOV are attenuated)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https://www.google.com/search?q=Back+to+dinosaur+Island+VR+demo&amp;rlz=1C1CHBF_enUS802US802&amp;source=lnms&amp;tbm=isch&amp;sa=X&amp;ved=0ahUKEwjS4_Kr5q_gAhVL7YMKHd9RBLoQ_AUIECgD&amp;biw=973&amp;bih=935#imgrc=btjTyrFfrWCgLM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Getting their Attention - Audio </a:t>
            </a:r>
          </a:p>
        </p:txBody>
      </p:sp>
    </p:spTree>
    <p:extLst>
      <p:ext uri="{BB962C8B-B14F-4D97-AF65-F5344CB8AC3E}">
        <p14:creationId xmlns:p14="http://schemas.microsoft.com/office/powerpoint/2010/main" val="483189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Calibri" panose="020F0502020204030204"/>
              </a:rPr>
              <a:t>Latest Updates regarding VR Tech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97280"/>
            <a:ext cx="834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2" y="1097280"/>
            <a:ext cx="1201881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Qualcomm is leading the way with wireless VR/AR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Shares the processing with a PC - PC sends graphics and game content, VR set sends 6DOF room tracking back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Vive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Focus Plus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1440x1600 pixels per eye, tethered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Price, $799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Oculus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Rift S, $399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1280x1440 pixels per eye, tethered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Internal tracking for location and hand tracking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Lower refresh rate (80 vs 90hz) but has a lower pixel persistence allowing for less smearing as you turn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Quest, $399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1440x1600 untethered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64g storage, 72hz refresh, 95deg FOV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375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225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Presence but not full reality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Keep the user in your world but simplify the repetitive and mundane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 representation is key, players notice when things are wrong with game hands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Non-realistic hands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Don’t create an expectations where hands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 to do more than is comfortable in VR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79" y="274320"/>
            <a:ext cx="11664773" cy="1056640"/>
          </a:xfrm>
        </p:spPr>
        <p:txBody>
          <a:bodyPr anchor="ctr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Design: Summary of General Concerns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200" i="1" dirty="0">
                <a:solidFill>
                  <a:schemeClr val="bg1"/>
                </a:solidFill>
                <a:latin typeface="+mn-lt"/>
              </a:rPr>
              <a:t>Yasser Malaika (Valve), Patrick </a:t>
            </a:r>
            <a:r>
              <a:rPr lang="en-US" sz="2200" i="1" dirty="0" err="1">
                <a:solidFill>
                  <a:schemeClr val="bg1"/>
                </a:solidFill>
                <a:latin typeface="+mn-lt"/>
              </a:rPr>
              <a:t>O'Luanaigh</a:t>
            </a:r>
            <a:r>
              <a:rPr lang="en-US" sz="2200" i="1" dirty="0">
                <a:solidFill>
                  <a:schemeClr val="bg1"/>
                </a:solidFill>
                <a:latin typeface="+mn-lt"/>
              </a:rPr>
              <a:t> (</a:t>
            </a:r>
            <a:r>
              <a:rPr lang="en-US" sz="2200" i="1" dirty="0" err="1">
                <a:solidFill>
                  <a:schemeClr val="bg1"/>
                </a:solidFill>
                <a:latin typeface="+mn-lt"/>
              </a:rPr>
              <a:t>nDreams</a:t>
            </a:r>
            <a:r>
              <a:rPr lang="en-US" sz="2200" i="1" dirty="0">
                <a:solidFill>
                  <a:schemeClr val="bg1"/>
                </a:solidFill>
                <a:latin typeface="+mn-lt"/>
              </a:rPr>
              <a:t>)  Mike </a:t>
            </a:r>
            <a:r>
              <a:rPr lang="en-US" sz="2200" i="1" dirty="0" err="1">
                <a:solidFill>
                  <a:schemeClr val="bg1"/>
                </a:solidFill>
                <a:latin typeface="+mn-lt"/>
              </a:rPr>
              <a:t>Agler</a:t>
            </a:r>
            <a:r>
              <a:rPr lang="en-US" sz="2200" i="1" dirty="0">
                <a:solidFill>
                  <a:schemeClr val="bg1"/>
                </a:solidFill>
                <a:latin typeface="+mn-lt"/>
              </a:rPr>
              <a:t> (Google) , Design Best Practices (Oculus)</a:t>
            </a:r>
            <a:endParaRPr lang="en-US" sz="2200" i="1" dirty="0">
              <a:solidFill>
                <a:schemeClr val="bg1"/>
              </a:solidFill>
              <a:highlight>
                <a:srgbClr val="FFFF00"/>
              </a:highlight>
              <a:latin typeface="+mn-lt"/>
            </a:endParaRPr>
          </a:p>
        </p:txBody>
      </p:sp>
      <p:pic>
        <p:nvPicPr>
          <p:cNvPr id="4" name="Picture 3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EBBB4197-DC4F-474C-8946-7260F59CB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528" y="2622780"/>
            <a:ext cx="5727382" cy="3221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0DE367-1C08-47A5-A237-C6C478BA581F}"/>
              </a:ext>
            </a:extLst>
          </p:cNvPr>
          <p:cNvSpPr txBox="1"/>
          <p:nvPr/>
        </p:nvSpPr>
        <p:spPr>
          <a:xfrm>
            <a:off x="228328" y="3962005"/>
            <a:ext cx="5867671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Example: Oculus’ Lone Echo’s</a:t>
            </a:r>
            <a:r>
              <a:rPr lang="en-US" sz="200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https://www.youtube.com/watch?time_continue=42&amp;v=CyP3LZNa_IA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39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3200" dirty="0">
                <a:solidFill>
                  <a:prstClr val="white"/>
                </a:solidFill>
              </a:rPr>
              <a:t>Latest Updates regarding VR Tech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97280"/>
            <a:ext cx="834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2" y="1097280"/>
            <a:ext cx="1201881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Valve’s Index: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Launch 6/15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Tethered (recommends a fairly high end video card)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Price not announced though it will be competitive for the base unit (comes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without controllers)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HP Reverb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Mixed reality (no external tracking required)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Twice the pixels of the Odyssey+ and 3.5 times the pixels as the Rift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2160x2160 pixels per eye, tethered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Slightly larger field of view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Price between $600 and $650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236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893" y="275594"/>
            <a:ext cx="10643285" cy="7546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VR Design Examples/critique and discussion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97280"/>
            <a:ext cx="834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" y="1097280"/>
            <a:ext cx="1158641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Man’s Sky VR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https://www.nomanssky.com/2019/03/no-mans-sky-beyond-vr/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Boneworks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https://uploadvr.com/boneworks-feels-like-the-first-next-generation-vr-game/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57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1968223" cy="4251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Don’t create objects that don’t behave as expected (handles on pots, etc.)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sure that objects </a:t>
            </a:r>
            <a:r>
              <a:rPr lang="en-US" sz="200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 look like you can interact with them CAN be interacted with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Drawers with handles should open, etc.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 isn’t as important as ease of use as  simple functionality </a:t>
            </a:r>
          </a:p>
          <a:p>
            <a:pPr lvl="0">
              <a:lnSpc>
                <a:spcPct val="107000"/>
              </a:lnSpc>
              <a:defRPr/>
            </a:pPr>
            <a:endParaRPr lang="en-US" sz="1000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Job Simulator:  Gourmet Chef  </a:t>
            </a:r>
            <a:r>
              <a:rPr lang="en-US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https://www.youtube.com/watch?v=qZX_WVhL3eg</a:t>
            </a:r>
            <a:endParaRPr lang="en-US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KFC Job Training: (2:00) </a:t>
            </a:r>
            <a:r>
              <a:rPr lang="en-US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https://www.youtube.com/watch?v=LritONRSiXc</a:t>
            </a:r>
            <a:endParaRPr lang="en-US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Watch out for simulation fatigue 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Don’t make a person use big gestures to do common place things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any gesture a satisfying and meaningful experience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79" y="274320"/>
            <a:ext cx="11664773" cy="1056640"/>
          </a:xfrm>
        </p:spPr>
        <p:txBody>
          <a:bodyPr anchor="ctr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Summary of General Concerns: Affordances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200" i="1" dirty="0">
                <a:solidFill>
                  <a:schemeClr val="bg1"/>
                </a:solidFill>
                <a:latin typeface="+mn-lt"/>
              </a:rPr>
              <a:t>Yasser Malaika (Valve), Patrick </a:t>
            </a:r>
            <a:r>
              <a:rPr lang="en-US" sz="2200" i="1" dirty="0" err="1">
                <a:solidFill>
                  <a:schemeClr val="bg1"/>
                </a:solidFill>
                <a:latin typeface="+mn-lt"/>
              </a:rPr>
              <a:t>O'Luanaigh</a:t>
            </a:r>
            <a:r>
              <a:rPr lang="en-US" sz="2200" i="1" dirty="0">
                <a:solidFill>
                  <a:schemeClr val="bg1"/>
                </a:solidFill>
                <a:latin typeface="+mn-lt"/>
              </a:rPr>
              <a:t> (</a:t>
            </a:r>
            <a:r>
              <a:rPr lang="en-US" sz="2200" i="1" dirty="0" err="1">
                <a:solidFill>
                  <a:schemeClr val="bg1"/>
                </a:solidFill>
                <a:latin typeface="+mn-lt"/>
              </a:rPr>
              <a:t>nDreams</a:t>
            </a:r>
            <a:r>
              <a:rPr lang="en-US" sz="2200" i="1" dirty="0">
                <a:solidFill>
                  <a:schemeClr val="bg1"/>
                </a:solidFill>
                <a:latin typeface="+mn-lt"/>
              </a:rPr>
              <a:t>)  Mike </a:t>
            </a:r>
            <a:r>
              <a:rPr lang="en-US" sz="2200" i="1" dirty="0" err="1">
                <a:solidFill>
                  <a:schemeClr val="bg1"/>
                </a:solidFill>
                <a:latin typeface="+mn-lt"/>
              </a:rPr>
              <a:t>Agler</a:t>
            </a:r>
            <a:r>
              <a:rPr lang="en-US" sz="2200" i="1" dirty="0">
                <a:solidFill>
                  <a:schemeClr val="bg1"/>
                </a:solidFill>
                <a:latin typeface="+mn-lt"/>
              </a:rPr>
              <a:t> (Google) , Design Best Practices (Oculus)</a:t>
            </a:r>
            <a:endParaRPr lang="en-US" sz="2200" i="1" dirty="0">
              <a:solidFill>
                <a:schemeClr val="bg1"/>
              </a:solidFill>
              <a:highlight>
                <a:srgbClr val="FFFF00"/>
              </a:highlight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322B3-EEE6-41C2-9F79-6D830F464D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65" y="2648908"/>
            <a:ext cx="5575438" cy="325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21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6094279" cy="5749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Interesting physical limitations (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Standing: Easier to look left/right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Sitting: Easier to look up/down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Think about this in terms of platform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 turning can be uncomfortable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Recommended view frustum ±35°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 that an Imax screen is 70° from center seat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Anything over 77° isn’t comfortable for viewing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center 55° get the primary focus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important for specific kinds of applications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Showing a video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horizontal panels for user interface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79" y="274320"/>
            <a:ext cx="11664773" cy="1056640"/>
          </a:xfrm>
        </p:spPr>
        <p:txBody>
          <a:bodyPr anchor="ctr" anchorCtr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n-lt"/>
              </a:rPr>
              <a:t>VR Design Specifics:  Physical factors that impact Target Zones </a:t>
            </a:r>
            <a:endParaRPr lang="en-US" sz="2000" i="1" dirty="0">
              <a:solidFill>
                <a:schemeClr val="bg1"/>
              </a:solidFill>
              <a:highlight>
                <a:srgbClr val="FFFF00"/>
              </a:highlight>
              <a:latin typeface="+mn-lt"/>
            </a:endParaRPr>
          </a:p>
        </p:txBody>
      </p:sp>
      <p:pic>
        <p:nvPicPr>
          <p:cNvPr id="2050" name="Picture 2" descr="[âIMG]">
            <a:extLst>
              <a:ext uri="{FF2B5EF4-FFF2-40B4-BE49-F238E27FC236}">
                <a16:creationId xmlns:a16="http://schemas.microsoft.com/office/drawing/2014/main" id="{E7694D9D-77F2-48CD-819B-DCC397D2E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109" y="1226916"/>
            <a:ext cx="5871238" cy="478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 up of a rock&#10;&#10;Description automatically generated">
            <a:extLst>
              <a:ext uri="{FF2B5EF4-FFF2-40B4-BE49-F238E27FC236}">
                <a16:creationId xmlns:a16="http://schemas.microsoft.com/office/drawing/2014/main" id="{6C684A5A-B24C-4735-92A0-3E93AC92A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025" y="1226916"/>
            <a:ext cx="5878322" cy="330655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4B68E18-93AF-49EF-BC07-9AC705CD88B4}"/>
              </a:ext>
            </a:extLst>
          </p:cNvPr>
          <p:cNvGrpSpPr/>
          <p:nvPr/>
        </p:nvGrpSpPr>
        <p:grpSpPr>
          <a:xfrm>
            <a:off x="6144282" y="1226915"/>
            <a:ext cx="5891996" cy="3598657"/>
            <a:chOff x="6144282" y="1226915"/>
            <a:chExt cx="5891996" cy="3598657"/>
          </a:xfrm>
        </p:grpSpPr>
        <p:pic>
          <p:nvPicPr>
            <p:cNvPr id="6" name="Picture 5" descr="A blue screen&#10;&#10;Description automatically generated">
              <a:extLst>
                <a:ext uri="{FF2B5EF4-FFF2-40B4-BE49-F238E27FC236}">
                  <a16:creationId xmlns:a16="http://schemas.microsoft.com/office/drawing/2014/main" id="{D0325E3C-DF32-4906-BCBC-72B0C01B7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84" b="9779"/>
            <a:stretch/>
          </p:blipFill>
          <p:spPr>
            <a:xfrm>
              <a:off x="6144282" y="1226915"/>
              <a:ext cx="5891996" cy="35986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2802C5-5ABE-42FA-A76A-608D1E365E3B}"/>
                </a:ext>
              </a:extLst>
            </p:cNvPr>
            <p:cNvSpPr txBox="1"/>
            <p:nvPr/>
          </p:nvSpPr>
          <p:spPr>
            <a:xfrm>
              <a:off x="6243865" y="4533472"/>
              <a:ext cx="1801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© 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Nixson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Sysanga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99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8" y="1226916"/>
            <a:ext cx="7391553" cy="3197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 Content Depth in VR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Because of the convergence rotational angle of the eye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Anything within .5 meters of the head crosses the eyes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Don’t put anything to read or focus on inside 1 meters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Content in VR shows best between 1 and 10 meters,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to 20 meters provides good VR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Anything beyond 20 meters and the eyes see the same image (flattening it out)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79" y="274320"/>
            <a:ext cx="11664773" cy="1056640"/>
          </a:xfrm>
        </p:spPr>
        <p:txBody>
          <a:bodyPr anchor="ctr" anchorCtr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n-lt"/>
              </a:rPr>
              <a:t>VR Design Specifics:  </a:t>
            </a:r>
            <a:br>
              <a:rPr lang="en-US" sz="2800" dirty="0">
                <a:solidFill>
                  <a:schemeClr val="bg1"/>
                </a:solidFill>
                <a:latin typeface="+mn-lt"/>
              </a:rPr>
            </a:br>
            <a:r>
              <a:rPr lang="en-US" sz="2000" i="1" dirty="0">
                <a:solidFill>
                  <a:schemeClr val="bg1"/>
                </a:solidFill>
                <a:latin typeface="+mn-lt"/>
              </a:rPr>
              <a:t>Joe Ludwig (Valve)</a:t>
            </a:r>
            <a:endParaRPr lang="en-US" sz="2000" i="1" dirty="0">
              <a:solidFill>
                <a:schemeClr val="bg1"/>
              </a:solidFill>
              <a:highlight>
                <a:srgbClr val="FFFF00"/>
              </a:highlight>
              <a:latin typeface="+mn-lt"/>
            </a:endParaRPr>
          </a:p>
        </p:txBody>
      </p:sp>
      <p:pic>
        <p:nvPicPr>
          <p:cNvPr id="4" name="Picture 3" descr="A close up of a cat&#10;&#10;Description automatically generated">
            <a:extLst>
              <a:ext uri="{FF2B5EF4-FFF2-40B4-BE49-F238E27FC236}">
                <a16:creationId xmlns:a16="http://schemas.microsoft.com/office/drawing/2014/main" id="{6A53C12D-B15F-4AAD-9585-8B37FC1E1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08" y="1317925"/>
            <a:ext cx="4688917" cy="382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50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2076253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A7D12-DDE5-44C2-B715-679138A4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4320"/>
            <a:ext cx="10515600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Specifics – Ergonomics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700" i="1" dirty="0">
                <a:solidFill>
                  <a:prstClr val="white"/>
                </a:solidFill>
                <a:latin typeface="Calibri" panose="020F0502020204030204"/>
              </a:rPr>
              <a:t>Alger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5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D4AD3782-DCBE-4903-B713-587F9F848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474" y="1561425"/>
            <a:ext cx="4221606" cy="4061696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B45ED13-2CC0-4343-817F-4145C61C30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2" r="20741" b="1828"/>
          <a:stretch/>
        </p:blipFill>
        <p:spPr>
          <a:xfrm>
            <a:off x="411480" y="1569388"/>
            <a:ext cx="5039917" cy="40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76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97F57-A904-438D-AD8C-EED15153ADB2}"/>
              </a:ext>
            </a:extLst>
          </p:cNvPr>
          <p:cNvSpPr/>
          <p:nvPr/>
        </p:nvSpPr>
        <p:spPr>
          <a:xfrm>
            <a:off x="115747" y="1226916"/>
            <a:ext cx="12076253" cy="220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7354C9-D87C-48C2-BCBA-2382EC2D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79" y="274320"/>
            <a:ext cx="11619653" cy="758952"/>
          </a:xfrm>
        </p:spPr>
        <p:txBody>
          <a:bodyPr anchor="b" anchorCtr="0"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VR Design Ergonomics: User Information Zones (Out of the Eyes)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2700" i="1" dirty="0">
                <a:solidFill>
                  <a:schemeClr val="bg1"/>
                </a:solidFill>
                <a:latin typeface="+mn-lt"/>
              </a:rPr>
              <a:t>Alger</a:t>
            </a:r>
            <a:endParaRPr lang="en-US" sz="3200" i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10A4E8-49AE-4E86-998E-EEDB88A2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34" y="1321517"/>
            <a:ext cx="9144131" cy="45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69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7175F-91BB-403B-AA22-C9C321F8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7318BECE-D574-4576-A55C-73B2776AD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05"/>
          <a:stretch/>
        </p:blipFill>
        <p:spPr>
          <a:xfrm>
            <a:off x="0" y="0"/>
            <a:ext cx="12192000" cy="6911329"/>
          </a:xfrm>
        </p:spPr>
      </p:pic>
    </p:spTree>
    <p:extLst>
      <p:ext uri="{BB962C8B-B14F-4D97-AF65-F5344CB8AC3E}">
        <p14:creationId xmlns:p14="http://schemas.microsoft.com/office/powerpoint/2010/main" val="24052201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2025</Words>
  <Application>Microsoft Office PowerPoint</Application>
  <PresentationFormat>Widescreen</PresentationFormat>
  <Paragraphs>359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Arial-ItalicMT</vt:lpstr>
      <vt:lpstr>ArialMT</vt:lpstr>
      <vt:lpstr>Calibri</vt:lpstr>
      <vt:lpstr>Calibri Light</vt:lpstr>
      <vt:lpstr>Open Sans</vt:lpstr>
      <vt:lpstr>Wingdings</vt:lpstr>
      <vt:lpstr>1_Office Theme</vt:lpstr>
      <vt:lpstr>PowerPoint Presentation</vt:lpstr>
      <vt:lpstr>VR Design Reminders: General Concerns</vt:lpstr>
      <vt:lpstr>VR Design: Summary of General Concerns Yasser Malaika (Valve), Patrick O'Luanaigh (nDreams)  Mike Agler (Google) , Design Best Practices (Oculus)</vt:lpstr>
      <vt:lpstr>VR Design Summary of General Concerns: Affordances Yasser Malaika (Valve), Patrick O'Luanaigh (nDreams)  Mike Agler (Google) , Design Best Practices (Oculus)</vt:lpstr>
      <vt:lpstr>VR Design Specifics:  Physical factors that impact Target Zones </vt:lpstr>
      <vt:lpstr>VR Design Specifics:   Joe Ludwig (Valve)</vt:lpstr>
      <vt:lpstr>VR Design Specifics – Ergonomics Alger</vt:lpstr>
      <vt:lpstr>VR Design Ergonomics: User Information Zones (Out of the Eyes) Alger</vt:lpstr>
      <vt:lpstr>PowerPoint Presentation</vt:lpstr>
      <vt:lpstr>VR Design: General Concerns – Presence &amp; Narrative</vt:lpstr>
      <vt:lpstr>VR Design: General Concerns – Presence &amp; Narrative</vt:lpstr>
      <vt:lpstr>VR Design: User Intent</vt:lpstr>
      <vt:lpstr>User Intent: Getting their Attention, so they can choose</vt:lpstr>
      <vt:lpstr>User Intent: Getting their Attention</vt:lpstr>
      <vt:lpstr>Object Interactions: Selection methodologies</vt:lpstr>
      <vt:lpstr>Object Interactions: Selection methodologies</vt:lpstr>
      <vt:lpstr>Object Interaction: Considerations  Leapmotion.com: design best practices</vt:lpstr>
      <vt:lpstr>Object Interactions: Selection Feedback</vt:lpstr>
      <vt:lpstr>Object Interactions: Manipulation</vt:lpstr>
      <vt:lpstr>VR Design Specifics: UI: Text in VR Patrick O'Luanaigh (nDreams), Mike Alger, (Google)</vt:lpstr>
      <vt:lpstr>VR Design Specifics: UI, where does it belong Patrick O'Luanaigh (nDreams)</vt:lpstr>
      <vt:lpstr>VR Design Specifics: UI, where does it belong Patrick O'Luanaigh (nDreams)</vt:lpstr>
      <vt:lpstr>VR Design Specifics: UI, examples: UI in the content zone (Mike Alger)</vt:lpstr>
      <vt:lpstr>VR Design Specifics: Interesting UI examples and widgets</vt:lpstr>
      <vt:lpstr>VR Design Specifics: UI Examples</vt:lpstr>
      <vt:lpstr>VR Design Specifics</vt:lpstr>
      <vt:lpstr>VR Design Specifics: Teleportation movement</vt:lpstr>
      <vt:lpstr>Getting their Attention - Audio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Cermak, Daniel</dc:creator>
  <cp:lastModifiedBy>Cermak, Daniel</cp:lastModifiedBy>
  <cp:revision>1</cp:revision>
  <dcterms:created xsi:type="dcterms:W3CDTF">2019-04-10T14:49:16Z</dcterms:created>
  <dcterms:modified xsi:type="dcterms:W3CDTF">2019-04-15T14:29:33Z</dcterms:modified>
</cp:coreProperties>
</file>